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88523" autoAdjust="0"/>
  </p:normalViewPr>
  <p:slideViewPr>
    <p:cSldViewPr snapToGrid="0" showGuides="1">
      <p:cViewPr varScale="1">
        <p:scale>
          <a:sx n="60" d="100"/>
          <a:sy n="60" d="100"/>
        </p:scale>
        <p:origin x="29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06/10/2021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2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11633198" cy="2717241"/>
          </a:xfrm>
        </p:spPr>
        <p:txBody>
          <a:bodyPr anchor="t"/>
          <a:lstStyle>
            <a:lvl1pPr algn="l">
              <a:defRPr sz="7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41CC8B5-6021-48EA-94A7-DC422762C02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4265835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970D64-CAB2-4377-BBE4-BF3F1E169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067050"/>
            <a:ext cx="11633198" cy="3619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25687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1767518-1CE7-41A4-BFFB-87B37085F98F}"/>
              </a:ext>
            </a:extLst>
          </p:cNvPr>
          <p:cNvSpPr/>
          <p:nvPr userDrawn="1"/>
        </p:nvSpPr>
        <p:spPr>
          <a:xfrm flipV="1">
            <a:off x="0" y="6210000"/>
            <a:ext cx="121932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5750" y="1581150"/>
            <a:ext cx="4968000" cy="405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36650" y="1581150"/>
            <a:ext cx="4968000" cy="4057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A477B73-8382-426E-A758-F1E05223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473A12-DF65-4012-8F2A-1C291F215D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13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D03433FF-A36C-42FA-B6A1-343D85376F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51767518-1CE7-41A4-BFFB-87B37085F98F}"/>
              </a:ext>
            </a:extLst>
          </p:cNvPr>
          <p:cNvSpPr/>
          <p:nvPr userDrawn="1"/>
        </p:nvSpPr>
        <p:spPr>
          <a:xfrm flipV="1">
            <a:off x="0" y="6210000"/>
            <a:ext cx="121932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006" y="1638000"/>
            <a:ext cx="4948214" cy="400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A477B73-8382-426E-A758-F1E05223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473A12-DF65-4012-8F2A-1C291F215D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97C2B81-9FBD-4F91-A99D-E2E62F84A4C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2156" y="0"/>
            <a:ext cx="6099844" cy="6210000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22FF6B-86ED-4E48-824E-5C54567CBC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587675"/>
            <a:ext cx="4964156" cy="82664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11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0F897065-C628-44AB-A9C8-2F8AAEFFBA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2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85D69A-3DAB-4609-83C0-DDCB0E05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7" name="Slide Number Placeholder 6" hidden="1">
            <a:extLst>
              <a:ext uri="{FF2B5EF4-FFF2-40B4-BE49-F238E27FC236}">
                <a16:creationId xmlns:a16="http://schemas.microsoft.com/office/drawing/2014/main" id="{030866FD-D493-4E40-BE0E-88A5E48062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/>
            </a:lvl1pPr>
          </a:lstStyle>
          <a:p>
            <a:r>
              <a:rPr lang="da-DK" dirty="0"/>
              <a:t>.</a:t>
            </a:r>
            <a:r>
              <a:rPr lang="da-DK" dirty="0">
                <a:noFill/>
              </a:rPr>
              <a:t>0	0</a:t>
            </a: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9A84C5-6E9A-4A39-81D2-A4766FF30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616D9-8604-4CE0-9290-25D835D3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6" name="Slide Number Placeholder 5" hidden="1">
            <a:extLst>
              <a:ext uri="{FF2B5EF4-FFF2-40B4-BE49-F238E27FC236}">
                <a16:creationId xmlns:a16="http://schemas.microsoft.com/office/drawing/2014/main" id="{BFED87F5-692B-43A2-B999-E599CDD79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/>
            </a:lvl1pPr>
          </a:lstStyle>
          <a:p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 hidden="1">
            <a:extLst>
              <a:ext uri="{FF2B5EF4-FFF2-40B4-BE49-F238E27FC236}">
                <a16:creationId xmlns:a16="http://schemas.microsoft.com/office/drawing/2014/main" id="{204BEF62-0A0C-428F-9593-47849363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7154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79D3425-F8FB-4DAF-8A9B-B6B63F152AA9}" type="datetime3">
              <a:rPr lang="da-DK" smtClean="0"/>
              <a:t>06.10.2021</a:t>
            </a:fld>
            <a:endParaRPr lang="da-DK" dirty="0"/>
          </a:p>
        </p:txBody>
      </p:sp>
      <p:sp>
        <p:nvSpPr>
          <p:cNvPr id="4" name="Pladsholder til sidefod 3" hidden="1">
            <a:extLst>
              <a:ext uri="{FF2B5EF4-FFF2-40B4-BE49-F238E27FC236}">
                <a16:creationId xmlns:a16="http://schemas.microsoft.com/office/drawing/2014/main" id="{5A2DACD1-A298-4D19-866E-68CF70D6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87154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Pladsholder til slidenummer 4" hidden="1">
            <a:extLst>
              <a:ext uri="{FF2B5EF4-FFF2-40B4-BE49-F238E27FC236}">
                <a16:creationId xmlns:a16="http://schemas.microsoft.com/office/drawing/2014/main" id="{84BE3378-177E-45B6-8A07-1A8ABC3B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87154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2562121C-7E79-4645-BB1B-1D3855B383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5750" y="1416050"/>
            <a:ext cx="228036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bullet knappen for at sætte korrekt bullet på igen.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</p:txBody>
      </p:sp>
      <p:pic>
        <p:nvPicPr>
          <p:cNvPr id="7" name="1 Forøg formindsk">
            <a:extLst>
              <a:ext uri="{FF2B5EF4-FFF2-40B4-BE49-F238E27FC236}">
                <a16:creationId xmlns:a16="http://schemas.microsoft.com/office/drawing/2014/main" id="{82A640AB-9083-4E25-B69C-5615DDD51E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6547" y="2531466"/>
            <a:ext cx="549328" cy="285228"/>
          </a:xfrm>
          <a:prstGeom prst="rect">
            <a:avLst/>
          </a:prstGeom>
        </p:spPr>
      </p:pic>
      <p:pic>
        <p:nvPicPr>
          <p:cNvPr id="8" name="2 Ny slide">
            <a:extLst>
              <a:ext uri="{FF2B5EF4-FFF2-40B4-BE49-F238E27FC236}">
                <a16:creationId xmlns:a16="http://schemas.microsoft.com/office/drawing/2014/main" id="{C9EFBCCE-8D49-4A73-8762-63E5870B1E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460466" y="4104614"/>
            <a:ext cx="363713" cy="647461"/>
          </a:xfrm>
          <a:prstGeom prst="rect">
            <a:avLst/>
          </a:prstGeom>
        </p:spPr>
      </p:pic>
      <p:pic>
        <p:nvPicPr>
          <p:cNvPr id="9" name="3 Layout">
            <a:extLst>
              <a:ext uri="{FF2B5EF4-FFF2-40B4-BE49-F238E27FC236}">
                <a16:creationId xmlns:a16="http://schemas.microsoft.com/office/drawing/2014/main" id="{00995F18-330D-4742-AD80-E856C91E09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475931" y="4980245"/>
            <a:ext cx="593368" cy="192211"/>
          </a:xfrm>
          <a:prstGeom prst="rect">
            <a:avLst/>
          </a:prstGeom>
        </p:spPr>
      </p:pic>
      <p:pic>
        <p:nvPicPr>
          <p:cNvPr id="11" name="4 Nulstil">
            <a:extLst>
              <a:ext uri="{FF2B5EF4-FFF2-40B4-BE49-F238E27FC236}">
                <a16:creationId xmlns:a16="http://schemas.microsoft.com/office/drawing/2014/main" id="{2324BBF6-4E28-4408-B9EF-E9ED5897F2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81362" y="4554277"/>
            <a:ext cx="547241" cy="197798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94529" y="1416050"/>
            <a:ext cx="2786833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6981362" y="1440585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583" y="1416050"/>
            <a:ext cx="256625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</p:txBody>
      </p:sp>
      <p:pic>
        <p:nvPicPr>
          <p:cNvPr id="24" name="6 Beskær">
            <a:extLst>
              <a:ext uri="{FF2B5EF4-FFF2-40B4-BE49-F238E27FC236}">
                <a16:creationId xmlns:a16="http://schemas.microsoft.com/office/drawing/2014/main" id="{73BFC9C5-9F8B-479D-9F8C-258E445B716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96525" y="1595200"/>
            <a:ext cx="337400" cy="321707"/>
          </a:xfrm>
          <a:prstGeom prst="rect">
            <a:avLst/>
          </a:prstGeom>
        </p:spPr>
      </p:pic>
      <p:pic>
        <p:nvPicPr>
          <p:cNvPr id="25" name="7 Skalér billede">
            <a:extLst>
              <a:ext uri="{FF2B5EF4-FFF2-40B4-BE49-F238E27FC236}">
                <a16:creationId xmlns:a16="http://schemas.microsoft.com/office/drawing/2014/main" id="{BC0CFA26-138E-416A-95E9-B8BD373116B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896525" y="2438289"/>
            <a:ext cx="359695" cy="335309"/>
          </a:xfrm>
          <a:prstGeom prst="rect">
            <a:avLst/>
          </a:prstGeom>
        </p:spPr>
      </p:pic>
      <p:sp>
        <p:nvSpPr>
          <p:cNvPr id="26" name="Fast overskrift">
            <a:extLst>
              <a:ext uri="{FF2B5EF4-FFF2-40B4-BE49-F238E27FC236}">
                <a16:creationId xmlns:a16="http://schemas.microsoft.com/office/drawing/2014/main" id="{70228264-0252-44FF-B3C8-4CBFA6043ED3}"/>
              </a:ext>
            </a:extLst>
          </p:cNvPr>
          <p:cNvSpPr txBox="1"/>
          <p:nvPr userDrawn="1"/>
        </p:nvSpPr>
        <p:spPr>
          <a:xfrm>
            <a:off x="285750" y="341583"/>
            <a:ext cx="10752137" cy="490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3000"/>
              </a:lnSpc>
            </a:pPr>
            <a:r>
              <a:rPr lang="da-DK" sz="3200" b="0" cap="non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</p:spTree>
    <p:extLst>
      <p:ext uri="{BB962C8B-B14F-4D97-AF65-F5344CB8AC3E}">
        <p14:creationId xmlns:p14="http://schemas.microsoft.com/office/powerpoint/2010/main" val="138005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 flipV="1">
            <a:off x="0" y="6210000"/>
            <a:ext cx="121932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8027D26-F3F7-4988-855F-0F502F5993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11633198" cy="2717241"/>
          </a:xfrm>
        </p:spPr>
        <p:txBody>
          <a:bodyPr anchor="t"/>
          <a:lstStyle>
            <a:lvl1pPr algn="l">
              <a:defRPr sz="7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AF3DE80-6B65-463B-943D-1E72AAF4227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4265835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pic>
        <p:nvPicPr>
          <p:cNvPr id="22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3AFAE714-AA58-4292-A682-8D10790902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  <p:pic>
        <p:nvPicPr>
          <p:cNvPr id="14" name="image" descr="{&quot;templafy&quot;:{&quot;binding&quot;:&quot;UserProfile.LogoInsertion.Tagline_{{DocumentLanguage}}&quot;,&quot;inheritDimensions&quot;:&quot;inheritNone&quot;,&quot;height&quot;:&quot;{{UserProfile.LogoInsertion.PpTaglineHeight}}&quot;,&quot;type&quot;:&quot;image&quot;}}" title="UserProfile.LogoInsertion.Tagline_{{DocumentLanguage}}">
            <a:extLst>
              <a:ext uri="{FF2B5EF4-FFF2-40B4-BE49-F238E27FC236}">
                <a16:creationId xmlns:a16="http://schemas.microsoft.com/office/drawing/2014/main" id="{29CD4233-F331-4D5B-B9CF-567814FDBF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5" y="6210000"/>
            <a:ext cx="4503317" cy="484431"/>
          </a:xfrm>
          <a:prstGeom prst="rect">
            <a:avLst/>
          </a:prstGeom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291C62D-3F94-43C6-8CAB-B792F769A1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067050"/>
            <a:ext cx="11633198" cy="3619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206396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ul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-1" y="0"/>
            <a:ext cx="7197749" cy="62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B9D4F55-78DF-4212-9619-8E68C5588F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97749" y="0"/>
            <a:ext cx="4994251" cy="6210000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125CE80-2CC4-453F-9E5D-D1CF0859E3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5829298" cy="2717241"/>
          </a:xfrm>
        </p:spPr>
        <p:txBody>
          <a:bodyPr anchor="t"/>
          <a:lstStyle>
            <a:lvl1pPr algn="l">
              <a:defRPr sz="7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5" name="Date Placeholder 7">
            <a:extLst>
              <a:ext uri="{FF2B5EF4-FFF2-40B4-BE49-F238E27FC236}">
                <a16:creationId xmlns:a16="http://schemas.microsoft.com/office/drawing/2014/main" id="{37581D82-3815-457C-92E8-06D7A637843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4265835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5AC4AA6-D2C8-4A8C-8428-39A60869DF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3525" y="3067050"/>
            <a:ext cx="5829298" cy="3619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76947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 m. bille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 flipV="1">
            <a:off x="-1" y="6210000"/>
            <a:ext cx="12192001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B9D4F55-78DF-4212-9619-8E68C5588F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97749" y="0"/>
            <a:ext cx="4994251" cy="6210000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6A0A48B-204D-46D9-AC98-0537003F65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5829298" cy="2717241"/>
          </a:xfrm>
        </p:spPr>
        <p:txBody>
          <a:bodyPr anchor="t"/>
          <a:lstStyle>
            <a:lvl1pPr algn="l">
              <a:defRPr sz="7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60941E6E-6BAC-4A15-B058-9CE7C058951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4265835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pic>
        <p:nvPicPr>
          <p:cNvPr id="18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8368F33E-E082-4759-B776-D0370C71B0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  <p:pic>
        <p:nvPicPr>
          <p:cNvPr id="17" name="image" descr="{&quot;templafy&quot;:{&quot;binding&quot;:&quot;UserProfile.LogoInsertion.Tagline_{{DocumentLanguage}}&quot;,&quot;inheritDimensions&quot;:&quot;inheritNone&quot;,&quot;height&quot;:&quot;{{UserProfile.LogoInsertion.PpTaglineHeight}}&quot;,&quot;type&quot;:&quot;image&quot;}}" title="UserProfile.LogoInsertion.Tagline_{{DocumentLanguage}}">
            <a:extLst>
              <a:ext uri="{FF2B5EF4-FFF2-40B4-BE49-F238E27FC236}">
                <a16:creationId xmlns:a16="http://schemas.microsoft.com/office/drawing/2014/main" id="{62C9B8B6-589D-4F65-843F-C4FAEB9C53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5" y="6210000"/>
            <a:ext cx="4503317" cy="484431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191E0C3-38FB-4A05-9222-21D4D9452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3525" y="3067050"/>
            <a:ext cx="5829298" cy="648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425869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 m.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 flipV="1">
            <a:off x="-1" y="6210000"/>
            <a:ext cx="12192001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B9D4F55-78DF-4212-9619-8E68C5588F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7200" y="0"/>
            <a:ext cx="6094800" cy="6210000"/>
          </a:xfrm>
        </p:spPr>
        <p:txBody>
          <a:bodyPr tIns="7200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6B8A14-B94C-4D55-914C-31401F50AE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8191498" cy="2717241"/>
          </a:xfrm>
        </p:spPr>
        <p:txBody>
          <a:bodyPr anchor="t"/>
          <a:lstStyle>
            <a:lvl1pPr algn="l">
              <a:defRPr sz="7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202F7DC4-E8A0-4835-8785-592C4B4C4ED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4265835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pic>
        <p:nvPicPr>
          <p:cNvPr id="18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97A6C2FE-B677-48BB-A659-DEEB85D4E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  <p:pic>
        <p:nvPicPr>
          <p:cNvPr id="17" name="image" descr="{&quot;templafy&quot;:{&quot;binding&quot;:&quot;UserProfile.LogoInsertion.Tagline_{{DocumentLanguage}}&quot;,&quot;inheritDimensions&quot;:&quot;inheritNone&quot;,&quot;height&quot;:&quot;{{UserProfile.LogoInsertion.PpTaglineHeight}}&quot;,&quot;type&quot;:&quot;image&quot;}}" title="UserProfile.LogoInsertion.Tagline_{{DocumentLanguage}}">
            <a:extLst>
              <a:ext uri="{FF2B5EF4-FFF2-40B4-BE49-F238E27FC236}">
                <a16:creationId xmlns:a16="http://schemas.microsoft.com/office/drawing/2014/main" id="{E9FF76FD-C66A-4EC4-9AB5-616232DE17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5" y="6210000"/>
            <a:ext cx="4503317" cy="484431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782C070D-E54D-451D-AC67-7D5871CB71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3525" y="3067050"/>
            <a:ext cx="5299075" cy="648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40869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 flipV="1">
            <a:off x="0" y="6210000"/>
            <a:ext cx="121932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8" name="Date Placeholder 7">
            <a:extLst>
              <a:ext uri="{FF2B5EF4-FFF2-40B4-BE49-F238E27FC236}">
                <a16:creationId xmlns:a16="http://schemas.microsoft.com/office/drawing/2014/main" id="{565F3085-71F3-4B75-8FE8-1A523EC793A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3797116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98C3779-B922-43C9-BAC8-A296D850FE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11633198" cy="1966913"/>
          </a:xfrm>
        </p:spPr>
        <p:txBody>
          <a:bodyPr anchor="t"/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12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15372364-B9E1-4EFD-8571-76441BBEF0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  <p:pic>
        <p:nvPicPr>
          <p:cNvPr id="13" name="image" descr="{&quot;templafy&quot;:{&quot;binding&quot;:&quot;UserProfile.LogoInsertion.Tagline_{{DocumentLanguage}}&quot;,&quot;inheritDimensions&quot;:&quot;inheritNone&quot;,&quot;height&quot;:&quot;{{UserProfile.LogoInsertion.PpTaglineHeight}}&quot;,&quot;type&quot;:&quot;image&quot;}}" title="UserProfile.LogoInsertion.Tagline_{{DocumentLanguage}}">
            <a:extLst>
              <a:ext uri="{FF2B5EF4-FFF2-40B4-BE49-F238E27FC236}">
                <a16:creationId xmlns:a16="http://schemas.microsoft.com/office/drawing/2014/main" id="{8714DF85-F004-427C-AF19-001889FAFE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5" y="6210000"/>
            <a:ext cx="4503317" cy="484431"/>
          </a:xfrm>
          <a:prstGeom prst="rect">
            <a:avLst/>
          </a:prstGeom>
        </p:spPr>
      </p:pic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6E982690-DA76-48A9-A83F-C7E000823C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067050"/>
            <a:ext cx="11633198" cy="3619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76220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2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7C5EC0EC-D4A2-4423-B8B5-1B952DD89C2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3797116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D3F337-32ED-4DDF-B913-8F63A712BD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11633198" cy="1966913"/>
          </a:xfrm>
        </p:spPr>
        <p:txBody>
          <a:bodyPr anchor="t"/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FCB6DB25-D463-42D6-8A4D-7C69279657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067050"/>
            <a:ext cx="11633198" cy="3619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154943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S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21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2"/>
              </a:solidFill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847200"/>
            <a:ext cx="0" cy="0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.</a:t>
            </a:r>
          </a:p>
        </p:txBody>
      </p:sp>
      <p:sp>
        <p:nvSpPr>
          <p:cNvPr id="13" name="Date Placeholder 7">
            <a:extLst>
              <a:ext uri="{FF2B5EF4-FFF2-40B4-BE49-F238E27FC236}">
                <a16:creationId xmlns:a16="http://schemas.microsoft.com/office/drawing/2014/main" id="{394D93EB-3F52-436F-905E-95EFD60EE8A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3525" y="3797116"/>
            <a:ext cx="2089150" cy="347299"/>
          </a:xfrm>
        </p:spPr>
        <p:txBody>
          <a:bodyPr lIns="0" tIns="0" rIns="0" bIns="0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fld id="{4EE0EEF9-BAD4-4387-B3AC-9FAEABA23AC0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D81B418-FF97-4B37-87DF-5E58B94907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702" y="166687"/>
            <a:ext cx="11633198" cy="1966913"/>
          </a:xfrm>
        </p:spPr>
        <p:txBody>
          <a:bodyPr anchor="t"/>
          <a:lstStyle>
            <a:lvl1pPr algn="l"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C74F0A0-3F56-4720-B25D-E0AFED7B7F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3067050"/>
            <a:ext cx="11633198" cy="36195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Indsæt navn, titel og afdeling</a:t>
            </a:r>
          </a:p>
        </p:txBody>
      </p:sp>
    </p:spTree>
    <p:extLst>
      <p:ext uri="{BB962C8B-B14F-4D97-AF65-F5344CB8AC3E}">
        <p14:creationId xmlns:p14="http://schemas.microsoft.com/office/powerpoint/2010/main" val="332539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BA499C47-91C5-429D-94BE-0B7C66BCED70}"/>
              </a:ext>
            </a:extLst>
          </p:cNvPr>
          <p:cNvSpPr/>
          <p:nvPr userDrawn="1"/>
        </p:nvSpPr>
        <p:spPr>
          <a:xfrm flipV="1">
            <a:off x="0" y="6210000"/>
            <a:ext cx="121932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9AB3D-58F3-4ABA-A926-43393A00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F277CF-B83C-45A4-B764-7F715288A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10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6CE927BB-E6B9-45B2-B8AA-F221034EAB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00" y="587675"/>
            <a:ext cx="11611900" cy="8266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00" y="1961999"/>
            <a:ext cx="11612364" cy="36748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9075" y="6419522"/>
            <a:ext cx="245270" cy="18027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B15E4-8FF3-49BC-992D-C353F6D18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/>
                </a:solidFill>
              </a:defRPr>
            </a:lvl1pPr>
          </a:lstStyle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pic>
        <p:nvPicPr>
          <p:cNvPr id="14" name="image" descr="{&quot;templafy&quot;:{&quot;type&quot;:&quot;image&quot;,&quot;binding&quot;:&quot;UserProfile.LogoInsertion.LogoName&quot;,&quot;inheritDimensions&quot;:&quot;inheritNone&quot;,&quot;height&quot;:&quot;{{UserProfile.LogoInsertion.PpLogoHeight}}&quot;}}" title="UserProfile.LogoInsertion.LogoName">
            <a:extLst>
              <a:ext uri="{FF2B5EF4-FFF2-40B4-BE49-F238E27FC236}">
                <a16:creationId xmlns:a16="http://schemas.microsoft.com/office/drawing/2014/main" id="{51CF3E7A-76C1-4C96-87C5-80D3C0BC7C5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8" y="6419983"/>
            <a:ext cx="874149" cy="194669"/>
          </a:xfrm>
          <a:prstGeom prst="rect">
            <a:avLst/>
          </a:prstGeom>
        </p:spPr>
      </p:pic>
      <p:pic>
        <p:nvPicPr>
          <p:cNvPr id="15" name="image" descr="{&quot;templafy&quot;:{&quot;binding&quot;:&quot;UserProfile.LogoInsertion.Tagline_{{DocumentLanguage}}&quot;,&quot;inheritDimensions&quot;:&quot;inheritNone&quot;,&quot;height&quot;:&quot;{{UserProfile.LogoInsertion.PpTaglineHeight}}&quot;,&quot;type&quot;:&quot;image&quot;}}" title="UserProfile.LogoInsertion.Tagline_{{DocumentLanguage}}">
            <a:extLst>
              <a:ext uri="{FF2B5EF4-FFF2-40B4-BE49-F238E27FC236}">
                <a16:creationId xmlns:a16="http://schemas.microsoft.com/office/drawing/2014/main" id="{E7B09AC3-FD21-4406-8C12-F2261A8AD09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365" y="6210000"/>
            <a:ext cx="4503317" cy="48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21" r:id="rId9"/>
    <p:sldLayoutId id="2147483652" r:id="rId10"/>
    <p:sldLayoutId id="2147483735" r:id="rId11"/>
    <p:sldLayoutId id="2147483654" r:id="rId12"/>
    <p:sldLayoutId id="2147483655" r:id="rId13"/>
    <p:sldLayoutId id="2147483727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+mj-lt"/>
        <a:buAutoNum type="alphaLcPeriod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80" userDrawn="1">
          <p15:clr>
            <a:srgbClr val="F26B43"/>
          </p15:clr>
        </p15:guide>
        <p15:guide id="3" orient="horz" pos="368" userDrawn="1">
          <p15:clr>
            <a:srgbClr val="F26B43"/>
          </p15:clr>
        </p15:guide>
        <p15:guide id="4" pos="749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892" userDrawn="1">
          <p15:clr>
            <a:srgbClr val="F26B43"/>
          </p15:clr>
        </p15:guide>
        <p15:guide id="7" orient="horz" pos="1235" userDrawn="1">
          <p15:clr>
            <a:srgbClr val="F26B43"/>
          </p15:clr>
        </p15:guide>
        <p15:guide id="8" orient="horz" pos="35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4A1AB8-800B-41D6-B531-8AE2611BE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Training models: Learning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33ED8-1B47-4327-8F05-73E798EC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5D4D4-979D-4176-83BE-1EEEBBDDA05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a-DK" dirty="0" smtClean="0"/>
              <a:t>26-03-2020</a:t>
            </a:r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A4C535-EC1E-4F9C-B11D-8F58AA1F94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3525" y="3067050"/>
            <a:ext cx="11633198" cy="666750"/>
          </a:xfrm>
        </p:spPr>
        <p:txBody>
          <a:bodyPr/>
          <a:lstStyle/>
          <a:p>
            <a:r>
              <a:rPr lang="da-DK" dirty="0" smtClean="0"/>
              <a:t>Jens Peter Andersen, Assistant Professor, Roskilde</a:t>
            </a:r>
          </a:p>
          <a:p>
            <a:r>
              <a:rPr lang="da-DK" dirty="0"/>
              <a:t>Michael Claudius, Associate Professor, </a:t>
            </a:r>
            <a:r>
              <a:rPr lang="da-DK" dirty="0" smtClean="0"/>
              <a:t>Roskilde, with respect and gratefullness to Jens Peter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98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Elastic</a:t>
            </a:r>
            <a:r>
              <a:rPr lang="da-DK" dirty="0" smtClean="0"/>
              <a:t> 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Is a </a:t>
            </a:r>
            <a:r>
              <a:rPr lang="da-DK" dirty="0" err="1" smtClean="0"/>
              <a:t>combination</a:t>
            </a:r>
            <a:r>
              <a:rPr lang="da-DK" dirty="0" smtClean="0"/>
              <a:t> of the </a:t>
            </a:r>
            <a:r>
              <a:rPr lang="da-DK" dirty="0" err="1" smtClean="0"/>
              <a:t>Ridge</a:t>
            </a:r>
            <a:r>
              <a:rPr lang="da-DK" dirty="0" smtClean="0"/>
              <a:t> and Lasso regression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17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Early</a:t>
            </a:r>
            <a:r>
              <a:rPr lang="da-DK" dirty="0" smtClean="0"/>
              <a:t> Stopping – stop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validation</a:t>
            </a:r>
            <a:r>
              <a:rPr lang="da-DK" dirty="0" smtClean="0"/>
              <a:t> is </a:t>
            </a:r>
            <a:r>
              <a:rPr lang="da-DK" dirty="0" err="1" smtClean="0"/>
              <a:t>best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962000"/>
            <a:ext cx="11612364" cy="1175484"/>
          </a:xfrm>
        </p:spPr>
        <p:txBody>
          <a:bodyPr/>
          <a:lstStyle/>
          <a:p>
            <a:r>
              <a:rPr lang="da-DK" dirty="0" err="1" smtClean="0"/>
              <a:t>Error</a:t>
            </a:r>
            <a:r>
              <a:rPr lang="da-DK" dirty="0" smtClean="0"/>
              <a:t> RMSE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predicting</a:t>
            </a:r>
            <a:r>
              <a:rPr lang="da-DK" dirty="0" smtClean="0"/>
              <a:t> </a:t>
            </a:r>
            <a:r>
              <a:rPr lang="da-DK" u="sng" dirty="0" smtClean="0"/>
              <a:t>on </a:t>
            </a:r>
            <a:r>
              <a:rPr lang="da-DK" u="sng" dirty="0" err="1" smtClean="0"/>
              <a:t>training</a:t>
            </a:r>
            <a:r>
              <a:rPr lang="da-DK" u="sng" dirty="0" smtClean="0"/>
              <a:t> set </a:t>
            </a:r>
            <a:r>
              <a:rPr lang="da-DK" u="sng" dirty="0" err="1" smtClean="0"/>
              <a:t>approaches</a:t>
            </a:r>
            <a:r>
              <a:rPr lang="da-DK" u="sng" dirty="0" smtClean="0"/>
              <a:t> </a:t>
            </a:r>
            <a:r>
              <a:rPr lang="da-DK" u="sng" dirty="0" err="1" smtClean="0"/>
              <a:t>zero</a:t>
            </a:r>
            <a:endParaRPr lang="da-DK" u="sng" dirty="0" smtClean="0"/>
          </a:p>
          <a:p>
            <a:r>
              <a:rPr lang="da-DK" dirty="0" err="1" smtClean="0"/>
              <a:t>Error</a:t>
            </a:r>
            <a:r>
              <a:rPr lang="da-DK" dirty="0" smtClean="0"/>
              <a:t> RMSE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predicting</a:t>
            </a:r>
            <a:r>
              <a:rPr lang="da-DK" dirty="0" smtClean="0"/>
              <a:t> </a:t>
            </a:r>
            <a:r>
              <a:rPr lang="da-DK" u="sng" dirty="0" smtClean="0"/>
              <a:t>on the </a:t>
            </a:r>
            <a:r>
              <a:rPr lang="da-DK" u="sng" dirty="0" err="1" smtClean="0"/>
              <a:t>validation</a:t>
            </a:r>
            <a:r>
              <a:rPr lang="da-DK" u="sng" dirty="0" smtClean="0"/>
              <a:t> set </a:t>
            </a:r>
            <a:r>
              <a:rPr lang="da-DK" u="sng" dirty="0" err="1" smtClean="0"/>
              <a:t>reaches</a:t>
            </a:r>
            <a:r>
              <a:rPr lang="da-DK" u="sng" dirty="0" smtClean="0"/>
              <a:t> the minimum</a:t>
            </a:r>
          </a:p>
          <a:p>
            <a:r>
              <a:rPr lang="da-DK" dirty="0" smtClean="0"/>
              <a:t>The model </a:t>
            </a:r>
            <a:r>
              <a:rPr lang="da-DK" u="sng" dirty="0" smtClean="0"/>
              <a:t>is </a:t>
            </a:r>
            <a:r>
              <a:rPr lang="da-DK" u="sng" dirty="0" err="1" smtClean="0"/>
              <a:t>best</a:t>
            </a:r>
            <a:r>
              <a:rPr lang="da-DK" dirty="0" smtClean="0"/>
              <a:t> at </a:t>
            </a:r>
            <a:r>
              <a:rPr lang="da-DK" dirty="0" err="1" smtClean="0"/>
              <a:t>this</a:t>
            </a:r>
            <a:r>
              <a:rPr lang="da-DK" dirty="0" smtClean="0"/>
              <a:t> minimum </a:t>
            </a:r>
          </a:p>
          <a:p>
            <a:r>
              <a:rPr lang="da-DK" dirty="0" smtClean="0"/>
              <a:t>If </a:t>
            </a:r>
            <a:r>
              <a:rPr lang="da-DK" dirty="0" err="1" smtClean="0"/>
              <a:t>proceeding</a:t>
            </a:r>
            <a:r>
              <a:rPr lang="da-DK" dirty="0" smtClean="0"/>
              <a:t> </a:t>
            </a:r>
            <a:r>
              <a:rPr lang="da-DK" dirty="0" err="1" smtClean="0"/>
              <a:t>further</a:t>
            </a:r>
            <a:r>
              <a:rPr lang="da-DK" dirty="0" smtClean="0"/>
              <a:t>,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recognize</a:t>
            </a:r>
            <a:r>
              <a:rPr lang="da-DK" dirty="0" smtClean="0"/>
              <a:t> the </a:t>
            </a:r>
            <a:r>
              <a:rPr lang="da-DK" u="sng" dirty="0" err="1" smtClean="0"/>
              <a:t>overfit</a:t>
            </a:r>
            <a:r>
              <a:rPr lang="da-DK" u="sng" dirty="0" smtClean="0"/>
              <a:t> situation</a:t>
            </a:r>
            <a:endParaRPr lang="en-GB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30" y="3327597"/>
            <a:ext cx="4574972" cy="290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stopping – </a:t>
            </a:r>
            <a:r>
              <a:rPr lang="en-GB" dirty="0" err="1" smtClean="0"/>
              <a:t>SGDRegressor</a:t>
            </a:r>
            <a:r>
              <a:rPr lang="en-GB" dirty="0" smtClean="0"/>
              <a:t>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Available parameters: </a:t>
            </a:r>
          </a:p>
          <a:p>
            <a:r>
              <a:rPr lang="en-GB" b="1" dirty="0" err="1" smtClean="0"/>
              <a:t>early_stopping</a:t>
            </a:r>
            <a:r>
              <a:rPr lang="en-GB" b="1" dirty="0" smtClean="0"/>
              <a:t> : bool</a:t>
            </a:r>
            <a:r>
              <a:rPr lang="en-GB" dirty="0"/>
              <a:t>, </a:t>
            </a:r>
            <a:r>
              <a:rPr lang="en-GB" dirty="0" smtClean="0"/>
              <a:t>default=False</a:t>
            </a:r>
            <a:br>
              <a:rPr lang="en-GB" dirty="0" smtClean="0"/>
            </a:br>
            <a:r>
              <a:rPr lang="en-GB" dirty="0" smtClean="0"/>
              <a:t>Whether </a:t>
            </a:r>
            <a:r>
              <a:rPr lang="en-GB" dirty="0"/>
              <a:t>to use early stopping to terminate training when validation score is not improving. If set to True, it will automatically set aside a fraction of training data as validation and terminate training when validation score is not improving by at least </a:t>
            </a:r>
            <a:r>
              <a:rPr lang="en-GB" dirty="0" smtClean="0"/>
              <a:t>the value of </a:t>
            </a:r>
            <a:r>
              <a:rPr lang="en-GB" dirty="0" err="1" smtClean="0"/>
              <a:t>tol</a:t>
            </a:r>
            <a:r>
              <a:rPr lang="en-GB" dirty="0" smtClean="0"/>
              <a:t> (i.e. tolerance) for </a:t>
            </a:r>
            <a:r>
              <a:rPr lang="en-GB" dirty="0" err="1"/>
              <a:t>n_iter_no_change</a:t>
            </a:r>
            <a:r>
              <a:rPr lang="en-GB" dirty="0"/>
              <a:t> consecutive epochs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n_iter_no_change</a:t>
            </a:r>
            <a:r>
              <a:rPr lang="en-GB" b="1" dirty="0" smtClean="0"/>
              <a:t> </a:t>
            </a:r>
            <a:r>
              <a:rPr lang="en-GB" dirty="0" smtClean="0"/>
              <a:t>: </a:t>
            </a:r>
            <a:r>
              <a:rPr lang="en-GB" dirty="0" err="1" smtClean="0"/>
              <a:t>int</a:t>
            </a:r>
            <a:r>
              <a:rPr lang="en-GB" dirty="0"/>
              <a:t>, </a:t>
            </a:r>
            <a:r>
              <a:rPr lang="en-GB" dirty="0" smtClean="0"/>
              <a:t>default=5</a:t>
            </a:r>
            <a:br>
              <a:rPr lang="en-GB" dirty="0" smtClean="0"/>
            </a:br>
            <a:r>
              <a:rPr lang="en-GB" dirty="0" smtClean="0"/>
              <a:t>Number </a:t>
            </a:r>
            <a:r>
              <a:rPr lang="en-GB" dirty="0"/>
              <a:t>of iterations with no improvement to wait before early stopping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validation_fraction</a:t>
            </a:r>
            <a:r>
              <a:rPr lang="en-GB" b="1" dirty="0" smtClean="0"/>
              <a:t> :  float</a:t>
            </a:r>
            <a:r>
              <a:rPr lang="en-GB" dirty="0"/>
              <a:t>, </a:t>
            </a:r>
            <a:r>
              <a:rPr lang="en-GB" dirty="0" smtClean="0"/>
              <a:t>default=0.1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proportion of training data to set aside as validation set for early stopping. Must be between 0 and 1. Only used if </a:t>
            </a:r>
            <a:r>
              <a:rPr lang="en-GB" dirty="0" err="1"/>
              <a:t>early_stopping</a:t>
            </a:r>
            <a:r>
              <a:rPr lang="en-GB" dirty="0"/>
              <a:t> is True</a:t>
            </a:r>
            <a:r>
              <a:rPr lang="en-GB" dirty="0" smtClean="0"/>
              <a:t>.</a:t>
            </a:r>
            <a:endParaRPr lang="en-GB" dirty="0"/>
          </a:p>
          <a:p>
            <a:endParaRPr lang="da-DK" dirty="0"/>
          </a:p>
          <a:p>
            <a:pPr marL="0" indent="0">
              <a:buNone/>
            </a:pPr>
            <a:r>
              <a:rPr lang="da-DK" altLang="en-US" sz="900" dirty="0"/>
              <a:t>Source: scikit-learn.org</a:t>
            </a:r>
            <a:endParaRPr lang="en-GB" altLang="en-US" sz="900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52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smtClean="0"/>
              <a:t>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Time to take another look at </a:t>
            </a:r>
            <a:r>
              <a:rPr lang="da-DK" b="1" smtClean="0"/>
              <a:t>the code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8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err="1" smtClean="0"/>
              <a:t>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Purpose: </a:t>
            </a:r>
            <a:r>
              <a:rPr lang="da-DK" dirty="0" err="1" smtClean="0"/>
              <a:t>Evaluating</a:t>
            </a:r>
            <a:r>
              <a:rPr lang="da-DK" dirty="0" smtClean="0"/>
              <a:t> a model by </a:t>
            </a:r>
            <a:r>
              <a:rPr lang="da-DK" dirty="0" err="1" smtClean="0"/>
              <a:t>comparing</a:t>
            </a:r>
            <a:r>
              <a:rPr lang="da-DK" dirty="0" smtClean="0"/>
              <a:t> performance RMSE on </a:t>
            </a:r>
            <a:r>
              <a:rPr lang="da-DK" dirty="0" err="1" smtClean="0"/>
              <a:t>both</a:t>
            </a:r>
            <a:r>
              <a:rPr lang="da-DK" dirty="0" smtClean="0"/>
              <a:t> the </a:t>
            </a:r>
            <a:r>
              <a:rPr lang="da-DK" dirty="0" err="1" smtClean="0"/>
              <a:t>training</a:t>
            </a:r>
            <a:r>
              <a:rPr lang="da-DK" dirty="0" smtClean="0"/>
              <a:t> and </a:t>
            </a:r>
            <a:r>
              <a:rPr lang="da-DK" dirty="0" err="1" smtClean="0"/>
              <a:t>validation</a:t>
            </a:r>
            <a:r>
              <a:rPr lang="da-DK" dirty="0" smtClean="0"/>
              <a:t> sets  </a:t>
            </a:r>
          </a:p>
          <a:p>
            <a:r>
              <a:rPr lang="da-DK" b="1" dirty="0" smtClean="0"/>
              <a:t>Focus: </a:t>
            </a:r>
            <a:r>
              <a:rPr lang="da-DK" dirty="0" err="1" smtClean="0"/>
              <a:t>Overfit</a:t>
            </a:r>
            <a:r>
              <a:rPr lang="da-DK" dirty="0" smtClean="0"/>
              <a:t> and </a:t>
            </a:r>
            <a:r>
              <a:rPr lang="da-DK" dirty="0" err="1" smtClean="0"/>
              <a:t>underfit</a:t>
            </a:r>
            <a:r>
              <a:rPr lang="da-DK" dirty="0" smtClean="0"/>
              <a:t> situations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67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err="1" smtClean="0"/>
              <a:t>curves</a:t>
            </a:r>
            <a:r>
              <a:rPr lang="da-DK" dirty="0" smtClean="0"/>
              <a:t> - </a:t>
            </a:r>
            <a:r>
              <a:rPr lang="da-DK" dirty="0" err="1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962000"/>
            <a:ext cx="11612364" cy="1376818"/>
          </a:xfrm>
        </p:spPr>
        <p:txBody>
          <a:bodyPr/>
          <a:lstStyle/>
          <a:p>
            <a:r>
              <a:rPr lang="da-DK" b="1" dirty="0" err="1" smtClean="0"/>
              <a:t>Overfit</a:t>
            </a:r>
            <a:r>
              <a:rPr lang="da-DK" b="1" dirty="0" smtClean="0"/>
              <a:t>: </a:t>
            </a:r>
            <a:r>
              <a:rPr lang="da-DK" dirty="0" smtClean="0"/>
              <a:t>Green </a:t>
            </a:r>
            <a:r>
              <a:rPr lang="da-DK" dirty="0" err="1" smtClean="0"/>
              <a:t>curve</a:t>
            </a:r>
            <a:r>
              <a:rPr lang="da-DK" dirty="0" smtClean="0"/>
              <a:t>, polynomium </a:t>
            </a:r>
            <a:r>
              <a:rPr lang="da-DK" dirty="0" err="1" smtClean="0"/>
              <a:t>degree</a:t>
            </a:r>
            <a:r>
              <a:rPr lang="da-DK" dirty="0" smtClean="0"/>
              <a:t> 300. Performs </a:t>
            </a:r>
            <a:r>
              <a:rPr lang="da-DK" dirty="0" err="1" smtClean="0"/>
              <a:t>well</a:t>
            </a:r>
            <a:r>
              <a:rPr lang="da-DK" dirty="0" smtClean="0"/>
              <a:t> on the </a:t>
            </a:r>
            <a:r>
              <a:rPr lang="da-DK" dirty="0" err="1" smtClean="0"/>
              <a:t>training</a:t>
            </a:r>
            <a:r>
              <a:rPr lang="da-DK" dirty="0" smtClean="0"/>
              <a:t> set. Will it </a:t>
            </a:r>
            <a:r>
              <a:rPr lang="da-DK" dirty="0" err="1" smtClean="0"/>
              <a:t>also</a:t>
            </a:r>
            <a:r>
              <a:rPr lang="da-DK" dirty="0" smtClean="0"/>
              <a:t> perform </a:t>
            </a:r>
            <a:r>
              <a:rPr lang="da-DK" dirty="0" err="1" smtClean="0"/>
              <a:t>well</a:t>
            </a:r>
            <a:r>
              <a:rPr lang="da-DK" dirty="0" smtClean="0"/>
              <a:t> on the </a:t>
            </a:r>
            <a:r>
              <a:rPr lang="da-DK" dirty="0" err="1" smtClean="0"/>
              <a:t>validation</a:t>
            </a:r>
            <a:r>
              <a:rPr lang="da-DK" dirty="0" smtClean="0"/>
              <a:t> set?  </a:t>
            </a:r>
          </a:p>
          <a:p>
            <a:r>
              <a:rPr lang="da-DK" b="1" dirty="0" err="1" smtClean="0"/>
              <a:t>Underfit</a:t>
            </a:r>
            <a:r>
              <a:rPr lang="da-DK" b="1" dirty="0" smtClean="0"/>
              <a:t>: </a:t>
            </a:r>
            <a:r>
              <a:rPr lang="da-DK" dirty="0" smtClean="0"/>
              <a:t>Red </a:t>
            </a:r>
            <a:r>
              <a:rPr lang="da-DK" dirty="0" err="1" smtClean="0"/>
              <a:t>curve</a:t>
            </a:r>
            <a:r>
              <a:rPr lang="da-DK" dirty="0" smtClean="0"/>
              <a:t>, </a:t>
            </a:r>
            <a:r>
              <a:rPr lang="da-DK" dirty="0" err="1" smtClean="0"/>
              <a:t>straight</a:t>
            </a:r>
            <a:r>
              <a:rPr lang="da-DK" dirty="0" smtClean="0"/>
              <a:t> line (polynomium </a:t>
            </a:r>
            <a:r>
              <a:rPr lang="da-DK" dirty="0" err="1"/>
              <a:t>degree</a:t>
            </a:r>
            <a:r>
              <a:rPr lang="da-DK" dirty="0"/>
              <a:t> </a:t>
            </a:r>
            <a:r>
              <a:rPr lang="da-DK" dirty="0" smtClean="0"/>
              <a:t>1). </a:t>
            </a:r>
            <a:r>
              <a:rPr lang="da-DK" dirty="0" err="1" smtClean="0"/>
              <a:t>Comparable</a:t>
            </a:r>
            <a:r>
              <a:rPr lang="da-DK" dirty="0" smtClean="0"/>
              <a:t> </a:t>
            </a:r>
            <a:r>
              <a:rPr lang="da-DK" dirty="0" err="1" smtClean="0"/>
              <a:t>lower</a:t>
            </a:r>
            <a:r>
              <a:rPr lang="da-DK" dirty="0" smtClean="0"/>
              <a:t> performance on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training</a:t>
            </a:r>
            <a:r>
              <a:rPr lang="da-DK" dirty="0" smtClean="0"/>
              <a:t> and </a:t>
            </a:r>
            <a:r>
              <a:rPr lang="da-DK" dirty="0" err="1" smtClean="0"/>
              <a:t>validation</a:t>
            </a:r>
            <a:r>
              <a:rPr lang="da-DK" dirty="0" smtClean="0"/>
              <a:t> sets.    </a:t>
            </a:r>
          </a:p>
          <a:p>
            <a:r>
              <a:rPr lang="da-DK" b="1" dirty="0" smtClean="0"/>
              <a:t>Good </a:t>
            </a:r>
            <a:r>
              <a:rPr lang="da-DK" b="1" dirty="0" err="1" smtClean="0"/>
              <a:t>fit</a:t>
            </a:r>
            <a:r>
              <a:rPr lang="da-DK" b="1" dirty="0" smtClean="0"/>
              <a:t>: </a:t>
            </a:r>
            <a:r>
              <a:rPr lang="da-DK" dirty="0" smtClean="0"/>
              <a:t>Blue </a:t>
            </a:r>
            <a:r>
              <a:rPr lang="da-DK" dirty="0" err="1" smtClean="0"/>
              <a:t>curve</a:t>
            </a:r>
            <a:r>
              <a:rPr lang="da-DK" dirty="0" smtClean="0"/>
              <a:t>. Polynomium </a:t>
            </a:r>
            <a:r>
              <a:rPr lang="da-DK" dirty="0" err="1"/>
              <a:t>degree</a:t>
            </a:r>
            <a:r>
              <a:rPr lang="da-DK" dirty="0"/>
              <a:t> </a:t>
            </a:r>
            <a:r>
              <a:rPr lang="da-DK" dirty="0" smtClean="0"/>
              <a:t>2. Good performance on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training</a:t>
            </a:r>
            <a:r>
              <a:rPr lang="da-DK" dirty="0"/>
              <a:t> and </a:t>
            </a:r>
            <a:r>
              <a:rPr lang="da-DK" dirty="0" err="1"/>
              <a:t>validation</a:t>
            </a:r>
            <a:r>
              <a:rPr lang="da-DK" dirty="0"/>
              <a:t> </a:t>
            </a:r>
            <a:r>
              <a:rPr lang="da-DK" dirty="0" smtClean="0"/>
              <a:t>sets. </a:t>
            </a:r>
            <a:endParaRPr lang="da-DK" b="1" dirty="0" smtClean="0"/>
          </a:p>
          <a:p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54" y="3396496"/>
            <a:ext cx="4331035" cy="261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err="1" smtClean="0"/>
              <a:t>curves</a:t>
            </a:r>
            <a:r>
              <a:rPr lang="da-DK" dirty="0" smtClean="0"/>
              <a:t> – </a:t>
            </a:r>
            <a:r>
              <a:rPr lang="da-DK" dirty="0" err="1" smtClean="0"/>
              <a:t>recognizing</a:t>
            </a:r>
            <a:r>
              <a:rPr lang="da-DK" dirty="0" smtClean="0"/>
              <a:t> </a:t>
            </a:r>
            <a:r>
              <a:rPr lang="da-DK" dirty="0" err="1" smtClean="0"/>
              <a:t>underfit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962000"/>
            <a:ext cx="11612364" cy="1376818"/>
          </a:xfrm>
        </p:spPr>
        <p:txBody>
          <a:bodyPr/>
          <a:lstStyle/>
          <a:p>
            <a:r>
              <a:rPr lang="da-DK" dirty="0" err="1" smtClean="0"/>
              <a:t>Relatively</a:t>
            </a:r>
            <a:r>
              <a:rPr lang="da-DK" dirty="0" smtClean="0"/>
              <a:t> </a:t>
            </a:r>
            <a:r>
              <a:rPr lang="da-DK" dirty="0" err="1" smtClean="0"/>
              <a:t>poor</a:t>
            </a:r>
            <a:r>
              <a:rPr lang="da-DK" dirty="0" smtClean="0"/>
              <a:t> performance RMSE on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validation</a:t>
            </a:r>
            <a:r>
              <a:rPr lang="da-DK" dirty="0" smtClean="0"/>
              <a:t> and </a:t>
            </a:r>
            <a:r>
              <a:rPr lang="da-DK" dirty="0" err="1" smtClean="0"/>
              <a:t>training</a:t>
            </a:r>
            <a:r>
              <a:rPr lang="da-DK" dirty="0" smtClean="0"/>
              <a:t> sets</a:t>
            </a:r>
          </a:p>
          <a:p>
            <a:r>
              <a:rPr lang="da-DK" dirty="0" smtClean="0"/>
              <a:t>Performance </a:t>
            </a:r>
            <a:r>
              <a:rPr lang="da-DK" dirty="0"/>
              <a:t>RMSE </a:t>
            </a:r>
            <a:r>
              <a:rPr lang="da-DK" dirty="0" smtClean="0"/>
              <a:t>on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validation</a:t>
            </a:r>
            <a:r>
              <a:rPr lang="da-DK" dirty="0" smtClean="0"/>
              <a:t> and </a:t>
            </a:r>
            <a:r>
              <a:rPr lang="da-DK" dirty="0" err="1" smtClean="0"/>
              <a:t>training</a:t>
            </a:r>
            <a:r>
              <a:rPr lang="da-DK" dirty="0" smtClean="0"/>
              <a:t> sets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compareable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09" y="3362191"/>
            <a:ext cx="4079541" cy="265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err="1" smtClean="0"/>
              <a:t>curves</a:t>
            </a:r>
            <a:r>
              <a:rPr lang="da-DK" dirty="0" smtClean="0"/>
              <a:t> – </a:t>
            </a:r>
            <a:r>
              <a:rPr lang="da-DK" dirty="0" err="1" smtClean="0"/>
              <a:t>recognizing</a:t>
            </a:r>
            <a:r>
              <a:rPr lang="da-DK" dirty="0" smtClean="0"/>
              <a:t> </a:t>
            </a:r>
            <a:r>
              <a:rPr lang="da-DK" dirty="0" err="1" smtClean="0"/>
              <a:t>overfit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962000"/>
            <a:ext cx="11612364" cy="986730"/>
          </a:xfrm>
        </p:spPr>
        <p:txBody>
          <a:bodyPr/>
          <a:lstStyle/>
          <a:p>
            <a:r>
              <a:rPr lang="da-DK" dirty="0" err="1" smtClean="0"/>
              <a:t>Relatively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performance RMSE on the </a:t>
            </a:r>
            <a:r>
              <a:rPr lang="da-DK" dirty="0" err="1" smtClean="0"/>
              <a:t>training</a:t>
            </a:r>
            <a:r>
              <a:rPr lang="da-DK" dirty="0" smtClean="0"/>
              <a:t> set and a </a:t>
            </a:r>
            <a:r>
              <a:rPr lang="da-DK" dirty="0" err="1" smtClean="0"/>
              <a:t>lot</a:t>
            </a:r>
            <a:r>
              <a:rPr lang="da-DK" dirty="0" smtClean="0"/>
              <a:t> </a:t>
            </a:r>
            <a:r>
              <a:rPr lang="da-DK" dirty="0" err="1" smtClean="0"/>
              <a:t>worse</a:t>
            </a:r>
            <a:r>
              <a:rPr lang="da-DK" dirty="0" smtClean="0"/>
              <a:t> </a:t>
            </a:r>
            <a:r>
              <a:rPr lang="da-DK" dirty="0" err="1" smtClean="0"/>
              <a:t>both</a:t>
            </a:r>
            <a:r>
              <a:rPr lang="da-DK" dirty="0" smtClean="0"/>
              <a:t> the </a:t>
            </a:r>
            <a:r>
              <a:rPr lang="da-DK" dirty="0" err="1" smtClean="0"/>
              <a:t>validation</a:t>
            </a:r>
            <a:r>
              <a:rPr lang="da-DK" dirty="0" smtClean="0"/>
              <a:t> set</a:t>
            </a:r>
          </a:p>
          <a:p>
            <a:r>
              <a:rPr lang="da-DK" dirty="0" smtClean="0"/>
              <a:t>Performance </a:t>
            </a:r>
            <a:r>
              <a:rPr lang="da-DK" dirty="0"/>
              <a:t>RMSE </a:t>
            </a:r>
            <a:r>
              <a:rPr lang="da-DK" dirty="0" smtClean="0"/>
              <a:t>on </a:t>
            </a:r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validation</a:t>
            </a:r>
            <a:r>
              <a:rPr lang="da-DK" dirty="0" smtClean="0"/>
              <a:t> and </a:t>
            </a:r>
            <a:r>
              <a:rPr lang="da-DK" dirty="0" err="1" smtClean="0"/>
              <a:t>training</a:t>
            </a:r>
            <a:r>
              <a:rPr lang="da-DK" dirty="0" smtClean="0"/>
              <a:t> sets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less</a:t>
            </a:r>
            <a:r>
              <a:rPr lang="da-DK" dirty="0" smtClean="0"/>
              <a:t> </a:t>
            </a:r>
            <a:r>
              <a:rPr lang="da-DK" dirty="0" err="1" smtClean="0"/>
              <a:t>compareable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21" y="3146790"/>
            <a:ext cx="3971532" cy="25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Learning </a:t>
            </a:r>
            <a:r>
              <a:rPr lang="da-DK" dirty="0" err="1" smtClean="0"/>
              <a:t>curves</a:t>
            </a:r>
            <a:r>
              <a:rPr lang="da-DK" dirty="0" smtClean="0"/>
              <a:t> – </a:t>
            </a:r>
            <a:r>
              <a:rPr lang="da-DK" dirty="0" err="1" smtClean="0"/>
              <a:t>comparing</a:t>
            </a:r>
            <a:r>
              <a:rPr lang="da-DK" dirty="0" smtClean="0"/>
              <a:t> </a:t>
            </a:r>
            <a:r>
              <a:rPr lang="da-DK" dirty="0" err="1" smtClean="0"/>
              <a:t>underfit</a:t>
            </a:r>
            <a:r>
              <a:rPr lang="da-DK" dirty="0" smtClean="0"/>
              <a:t> and </a:t>
            </a:r>
            <a:r>
              <a:rPr lang="da-DK" dirty="0" err="1" smtClean="0"/>
              <a:t>overfit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962000"/>
            <a:ext cx="11612364" cy="579864"/>
          </a:xfrm>
        </p:spPr>
        <p:txBody>
          <a:bodyPr/>
          <a:lstStyle/>
          <a:p>
            <a:r>
              <a:rPr lang="da-DK" dirty="0" smtClean="0"/>
              <a:t>To the </a:t>
            </a:r>
            <a:r>
              <a:rPr lang="da-DK" dirty="0" err="1" smtClean="0"/>
              <a:t>left</a:t>
            </a:r>
            <a:r>
              <a:rPr lang="da-DK" dirty="0" smtClean="0"/>
              <a:t>: </a:t>
            </a:r>
            <a:r>
              <a:rPr lang="da-DK" dirty="0" err="1" smtClean="0"/>
              <a:t>Underfit</a:t>
            </a:r>
            <a:r>
              <a:rPr lang="da-DK" dirty="0" smtClean="0"/>
              <a:t> situation - </a:t>
            </a:r>
            <a:r>
              <a:rPr lang="da-DK" dirty="0" err="1" smtClean="0"/>
              <a:t>aka</a:t>
            </a:r>
            <a:r>
              <a:rPr lang="da-DK" dirty="0" smtClean="0"/>
              <a:t> </a:t>
            </a:r>
            <a:r>
              <a:rPr lang="da-DK" dirty="0" err="1" smtClean="0"/>
              <a:t>high</a:t>
            </a:r>
            <a:r>
              <a:rPr lang="da-DK" dirty="0" smtClean="0"/>
              <a:t> bias</a:t>
            </a:r>
          </a:p>
          <a:p>
            <a:r>
              <a:rPr lang="da-DK" dirty="0" smtClean="0"/>
              <a:t>To the right: </a:t>
            </a:r>
            <a:r>
              <a:rPr lang="da-DK" dirty="0" err="1" smtClean="0"/>
              <a:t>Overfit</a:t>
            </a:r>
            <a:r>
              <a:rPr lang="da-DK" dirty="0" smtClean="0"/>
              <a:t> situation – </a:t>
            </a:r>
            <a:r>
              <a:rPr lang="da-DK" dirty="0" err="1" smtClean="0"/>
              <a:t>aka</a:t>
            </a:r>
            <a:r>
              <a:rPr lang="da-DK" dirty="0" smtClean="0"/>
              <a:t>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variance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029" y="2649792"/>
            <a:ext cx="5256884" cy="3323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46" y="2687544"/>
            <a:ext cx="4958169" cy="322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Regularized</a:t>
            </a:r>
            <a:r>
              <a:rPr lang="da-DK" dirty="0" smtClean="0"/>
              <a:t>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Purpose</a:t>
            </a:r>
            <a:r>
              <a:rPr lang="da-DK" dirty="0" smtClean="0"/>
              <a:t>: </a:t>
            </a:r>
            <a:r>
              <a:rPr lang="da-DK" dirty="0" err="1" smtClean="0"/>
              <a:t>Avoiding</a:t>
            </a:r>
            <a:r>
              <a:rPr lang="da-DK" dirty="0" smtClean="0"/>
              <a:t> the </a:t>
            </a:r>
            <a:r>
              <a:rPr lang="da-DK" dirty="0" err="1" smtClean="0"/>
              <a:t>overfitting</a:t>
            </a:r>
            <a:r>
              <a:rPr lang="da-DK" dirty="0" smtClean="0"/>
              <a:t> situation</a:t>
            </a:r>
          </a:p>
          <a:p>
            <a:r>
              <a:rPr lang="da-DK" b="1" dirty="0" err="1" smtClean="0"/>
              <a:t>Overfitting</a:t>
            </a:r>
            <a:r>
              <a:rPr lang="da-DK" dirty="0" smtClean="0"/>
              <a:t>: Model </a:t>
            </a:r>
            <a:r>
              <a:rPr lang="da-DK" dirty="0" err="1" smtClean="0"/>
              <a:t>fits</a:t>
            </a:r>
            <a:r>
              <a:rPr lang="da-DK" dirty="0" smtClean="0"/>
              <a:t> </a:t>
            </a:r>
            <a:r>
              <a:rPr lang="da-DK" u="sng" dirty="0" err="1" smtClean="0"/>
              <a:t>training</a:t>
            </a:r>
            <a:r>
              <a:rPr lang="da-DK" u="sng" dirty="0" smtClean="0"/>
              <a:t> set </a:t>
            </a:r>
            <a:r>
              <a:rPr lang="da-DK" u="sng" dirty="0" err="1" smtClean="0"/>
              <a:t>well</a:t>
            </a:r>
            <a:r>
              <a:rPr lang="da-DK" dirty="0" smtClean="0"/>
              <a:t>, but </a:t>
            </a:r>
            <a:r>
              <a:rPr lang="da-DK" dirty="0" err="1" smtClean="0"/>
              <a:t>fits</a:t>
            </a:r>
            <a:r>
              <a:rPr lang="da-DK" dirty="0" smtClean="0"/>
              <a:t> the </a:t>
            </a:r>
            <a:r>
              <a:rPr lang="da-DK" u="sng" dirty="0" err="1" smtClean="0"/>
              <a:t>validation</a:t>
            </a:r>
            <a:r>
              <a:rPr lang="da-DK" u="sng" dirty="0" smtClean="0"/>
              <a:t> set </a:t>
            </a:r>
            <a:r>
              <a:rPr lang="da-DK" u="sng" dirty="0" err="1" smtClean="0"/>
              <a:t>badly</a:t>
            </a:r>
            <a:endParaRPr lang="da-DK" u="sng" dirty="0" smtClean="0"/>
          </a:p>
          <a:p>
            <a:r>
              <a:rPr lang="da-DK" b="1" dirty="0" err="1" smtClean="0"/>
              <a:t>Polynomial</a:t>
            </a:r>
            <a:r>
              <a:rPr lang="da-DK" b="1" dirty="0" smtClean="0"/>
              <a:t> models: </a:t>
            </a:r>
            <a:r>
              <a:rPr lang="da-DK" dirty="0" err="1" smtClean="0"/>
              <a:t>Reduce</a:t>
            </a:r>
            <a:r>
              <a:rPr lang="da-DK" dirty="0" smtClean="0"/>
              <a:t> </a:t>
            </a:r>
            <a:r>
              <a:rPr lang="da-DK" dirty="0" err="1" smtClean="0"/>
              <a:t>polynomial</a:t>
            </a:r>
            <a:r>
              <a:rPr lang="da-DK" dirty="0" smtClean="0"/>
              <a:t> </a:t>
            </a:r>
            <a:r>
              <a:rPr lang="da-DK" dirty="0" err="1" smtClean="0"/>
              <a:t>degrees</a:t>
            </a:r>
            <a:endParaRPr lang="da-DK" dirty="0" smtClean="0"/>
          </a:p>
          <a:p>
            <a:r>
              <a:rPr lang="da-DK" b="1" dirty="0" err="1" smtClean="0"/>
              <a:t>Linear</a:t>
            </a:r>
            <a:r>
              <a:rPr lang="da-DK" b="1" dirty="0" smtClean="0"/>
              <a:t> models</a:t>
            </a:r>
            <a:r>
              <a:rPr lang="da-DK" dirty="0" smtClean="0"/>
              <a:t>: </a:t>
            </a:r>
            <a:r>
              <a:rPr lang="da-DK" dirty="0" err="1" smtClean="0"/>
              <a:t>Constrain</a:t>
            </a:r>
            <a:r>
              <a:rPr lang="da-DK" dirty="0" smtClean="0"/>
              <a:t> the model parameters </a:t>
            </a:r>
            <a:r>
              <a:rPr lang="el-GR" i="1" dirty="0"/>
              <a:t>θ</a:t>
            </a:r>
            <a:r>
              <a:rPr lang="en-GB" i="1" baseline="-25000" dirty="0"/>
              <a:t>1</a:t>
            </a:r>
            <a:r>
              <a:rPr lang="en-GB" i="1" dirty="0"/>
              <a:t>,</a:t>
            </a:r>
            <a:r>
              <a:rPr lang="en-DK" i="1" dirty="0"/>
              <a:t>…</a:t>
            </a:r>
            <a:r>
              <a:rPr lang="da-DK" i="1" dirty="0"/>
              <a:t>,</a:t>
            </a:r>
            <a:r>
              <a:rPr lang="el-GR" i="1" dirty="0"/>
              <a:t>θ</a:t>
            </a:r>
            <a:r>
              <a:rPr lang="en-GB" i="1" baseline="-25000" dirty="0" smtClean="0"/>
              <a:t>n </a:t>
            </a:r>
            <a:r>
              <a:rPr lang="en-GB" i="1" dirty="0" smtClean="0"/>
              <a:t> - </a:t>
            </a:r>
            <a:r>
              <a:rPr lang="en-GB" dirty="0" smtClean="0"/>
              <a:t>That is reducing slopes</a:t>
            </a:r>
            <a:r>
              <a:rPr lang="da-DK" dirty="0" smtClean="0"/>
              <a:t> 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60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Ridge</a:t>
            </a:r>
            <a:r>
              <a:rPr lang="da-DK" dirty="0" smtClean="0"/>
              <a:t> Regression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17" y="2041695"/>
            <a:ext cx="11612364" cy="1213233"/>
          </a:xfrm>
        </p:spPr>
        <p:txBody>
          <a:bodyPr/>
          <a:lstStyle/>
          <a:p>
            <a:r>
              <a:rPr lang="da-DK" dirty="0" err="1" smtClean="0"/>
              <a:t>Adding</a:t>
            </a:r>
            <a:r>
              <a:rPr lang="da-DK" dirty="0" smtClean="0"/>
              <a:t> a </a:t>
            </a:r>
            <a:r>
              <a:rPr lang="da-DK" dirty="0" err="1" smtClean="0"/>
              <a:t>penalty</a:t>
            </a:r>
            <a:r>
              <a:rPr lang="da-DK" dirty="0" smtClean="0"/>
              <a:t> to the </a:t>
            </a:r>
            <a:r>
              <a:rPr lang="da-DK" dirty="0" err="1" smtClean="0"/>
              <a:t>cost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r>
              <a:rPr lang="da-DK" dirty="0" smtClean="0"/>
              <a:t> MSE </a:t>
            </a:r>
            <a:r>
              <a:rPr lang="da-DK" dirty="0" err="1"/>
              <a:t>during</a:t>
            </a:r>
            <a:r>
              <a:rPr lang="da-DK" dirty="0"/>
              <a:t> </a:t>
            </a:r>
            <a:r>
              <a:rPr lang="da-DK" u="sng" dirty="0" err="1"/>
              <a:t>learning</a:t>
            </a:r>
            <a:r>
              <a:rPr lang="da-DK" u="sng" dirty="0"/>
              <a:t> </a:t>
            </a:r>
            <a:r>
              <a:rPr lang="da-DK" u="sng" dirty="0" err="1" smtClean="0"/>
              <a:t>only</a:t>
            </a:r>
            <a:endParaRPr lang="da-DK" dirty="0" smtClean="0"/>
          </a:p>
          <a:p>
            <a:r>
              <a:rPr lang="da-DK" dirty="0" err="1" smtClean="0"/>
              <a:t>Keeps</a:t>
            </a:r>
            <a:r>
              <a:rPr lang="da-DK" dirty="0" smtClean="0"/>
              <a:t> models </a:t>
            </a:r>
            <a:r>
              <a:rPr lang="da-DK" dirty="0" err="1" smtClean="0"/>
              <a:t>weights</a:t>
            </a:r>
            <a:r>
              <a:rPr lang="da-DK" dirty="0" smtClean="0"/>
              <a:t> as small as </a:t>
            </a:r>
            <a:r>
              <a:rPr lang="da-DK" dirty="0" err="1" smtClean="0"/>
              <a:t>possible</a:t>
            </a:r>
            <a:endParaRPr lang="da-DK" dirty="0" smtClean="0"/>
          </a:p>
          <a:p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learning</a:t>
            </a:r>
            <a:r>
              <a:rPr lang="da-DK" dirty="0"/>
              <a:t> </a:t>
            </a:r>
            <a:r>
              <a:rPr lang="da-DK" dirty="0" err="1"/>
              <a:t>conditions</a:t>
            </a:r>
            <a:r>
              <a:rPr lang="da-DK" dirty="0"/>
              <a:t> </a:t>
            </a:r>
            <a:r>
              <a:rPr lang="da-DK" dirty="0" err="1"/>
              <a:t>depending</a:t>
            </a:r>
            <a:r>
              <a:rPr lang="da-DK" dirty="0"/>
              <a:t> ‘</a:t>
            </a:r>
            <a:r>
              <a:rPr lang="da-DK" dirty="0" err="1"/>
              <a:t>penalty</a:t>
            </a:r>
            <a:r>
              <a:rPr lang="da-DK" dirty="0"/>
              <a:t> factor’ </a:t>
            </a:r>
            <a:r>
              <a:rPr lang="el-GR" dirty="0"/>
              <a:t>α</a:t>
            </a:r>
            <a:endParaRPr lang="da-DK" dirty="0"/>
          </a:p>
          <a:p>
            <a:r>
              <a:rPr lang="da-DK" dirty="0" err="1"/>
              <a:t>Linear</a:t>
            </a:r>
            <a:r>
              <a:rPr lang="da-DK" dirty="0"/>
              <a:t> model to the </a:t>
            </a:r>
            <a:r>
              <a:rPr lang="da-DK" dirty="0" err="1"/>
              <a:t>left</a:t>
            </a:r>
            <a:r>
              <a:rPr lang="da-DK" dirty="0"/>
              <a:t> – </a:t>
            </a:r>
            <a:r>
              <a:rPr lang="da-DK" dirty="0" err="1"/>
              <a:t>Polynomial</a:t>
            </a:r>
            <a:r>
              <a:rPr lang="da-DK" dirty="0"/>
              <a:t> model to the right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56" y="3513196"/>
            <a:ext cx="5165141" cy="248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Lasso Regression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17" y="2041695"/>
            <a:ext cx="11612364" cy="1436786"/>
          </a:xfrm>
        </p:spPr>
        <p:txBody>
          <a:bodyPr/>
          <a:lstStyle/>
          <a:p>
            <a:r>
              <a:rPr lang="da-DK" dirty="0" err="1" smtClean="0"/>
              <a:t>Adding</a:t>
            </a:r>
            <a:r>
              <a:rPr lang="da-DK" dirty="0" smtClean="0"/>
              <a:t> a </a:t>
            </a:r>
            <a:r>
              <a:rPr lang="da-DK" dirty="0" err="1" smtClean="0"/>
              <a:t>penalty</a:t>
            </a:r>
            <a:r>
              <a:rPr lang="da-DK" dirty="0" smtClean="0"/>
              <a:t> to the </a:t>
            </a:r>
            <a:r>
              <a:rPr lang="da-DK" dirty="0" err="1" smtClean="0"/>
              <a:t>cost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r>
              <a:rPr lang="da-DK" dirty="0" smtClean="0"/>
              <a:t> MSE </a:t>
            </a:r>
            <a:r>
              <a:rPr lang="da-DK" dirty="0" err="1" smtClean="0"/>
              <a:t>during</a:t>
            </a:r>
            <a:r>
              <a:rPr lang="da-DK" dirty="0" smtClean="0"/>
              <a:t> </a:t>
            </a:r>
            <a:r>
              <a:rPr lang="da-DK" u="sng" dirty="0" err="1" smtClean="0"/>
              <a:t>learning</a:t>
            </a:r>
            <a:r>
              <a:rPr lang="da-DK" u="sng" dirty="0" smtClean="0"/>
              <a:t> </a:t>
            </a:r>
            <a:r>
              <a:rPr lang="da-DK" u="sng" dirty="0" err="1" smtClean="0"/>
              <a:t>only</a:t>
            </a:r>
            <a:endParaRPr lang="da-DK" u="sng" dirty="0" smtClean="0"/>
          </a:p>
          <a:p>
            <a:r>
              <a:rPr lang="da-DK" dirty="0" err="1" smtClean="0"/>
              <a:t>Eliminates</a:t>
            </a:r>
            <a:r>
              <a:rPr lang="en-GB" i="1" dirty="0" smtClean="0"/>
              <a:t> </a:t>
            </a:r>
            <a:r>
              <a:rPr lang="en-GB" dirty="0" smtClean="0"/>
              <a:t>the </a:t>
            </a:r>
            <a:r>
              <a:rPr lang="en-GB" u="sng" dirty="0" smtClean="0"/>
              <a:t>least important features</a:t>
            </a:r>
            <a:r>
              <a:rPr lang="en-GB" dirty="0" smtClean="0"/>
              <a:t> </a:t>
            </a:r>
          </a:p>
          <a:p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conditions</a:t>
            </a:r>
            <a:r>
              <a:rPr lang="da-DK" dirty="0" smtClean="0"/>
              <a:t> </a:t>
            </a:r>
            <a:r>
              <a:rPr lang="da-DK" dirty="0" err="1" smtClean="0"/>
              <a:t>depending</a:t>
            </a:r>
            <a:r>
              <a:rPr lang="da-DK" dirty="0" smtClean="0"/>
              <a:t> ‘</a:t>
            </a:r>
            <a:r>
              <a:rPr lang="da-DK" dirty="0" err="1" smtClean="0"/>
              <a:t>penalty</a:t>
            </a:r>
            <a:r>
              <a:rPr lang="da-DK" dirty="0" smtClean="0"/>
              <a:t> factor’ </a:t>
            </a:r>
            <a:r>
              <a:rPr lang="el-GR" dirty="0" smtClean="0"/>
              <a:t>α</a:t>
            </a:r>
            <a:endParaRPr lang="da-DK" dirty="0" smtClean="0"/>
          </a:p>
          <a:p>
            <a:r>
              <a:rPr lang="da-DK" dirty="0" err="1" smtClean="0"/>
              <a:t>Linear</a:t>
            </a:r>
            <a:r>
              <a:rPr lang="da-DK" dirty="0" smtClean="0"/>
              <a:t> model to the </a:t>
            </a:r>
            <a:r>
              <a:rPr lang="da-DK" dirty="0" err="1" smtClean="0"/>
              <a:t>left</a:t>
            </a:r>
            <a:r>
              <a:rPr lang="da-DK" dirty="0" smtClean="0"/>
              <a:t> – </a:t>
            </a:r>
            <a:r>
              <a:rPr lang="da-DK" dirty="0" err="1" smtClean="0"/>
              <a:t>Polynomial</a:t>
            </a:r>
            <a:r>
              <a:rPr lang="da-DK" dirty="0" smtClean="0"/>
              <a:t> model to the right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2AB5-BE87-4C18-AC0C-7680F362E3E2}" type="datetime3">
              <a:rPr lang="da-DK" smtClean="0"/>
              <a:pPr/>
              <a:t>06.10.2021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9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17" y="3478481"/>
            <a:ext cx="5197285" cy="247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Zealand">
      <a:dk1>
        <a:sysClr val="windowText" lastClr="000000"/>
      </a:dk1>
      <a:lt1>
        <a:sysClr val="window" lastClr="FFFFFF"/>
      </a:lt1>
      <a:dk2>
        <a:srgbClr val="FFF387"/>
      </a:dk2>
      <a:lt2>
        <a:srgbClr val="EBEBEB"/>
      </a:lt2>
      <a:accent1>
        <a:srgbClr val="FFF387"/>
      </a:accent1>
      <a:accent2>
        <a:srgbClr val="FFF9C3"/>
      </a:accent2>
      <a:accent3>
        <a:srgbClr val="404040"/>
      </a:accent3>
      <a:accent4>
        <a:srgbClr val="6C6C6C"/>
      </a:accent4>
      <a:accent5>
        <a:srgbClr val="A6A6A6"/>
      </a:accent5>
      <a:accent6>
        <a:srgbClr val="CFCFCF"/>
      </a:accent6>
      <a:hlink>
        <a:srgbClr val="0000FF"/>
      </a:hlink>
      <a:folHlink>
        <a:srgbClr val="800080"/>
      </a:folHlink>
    </a:clrScheme>
    <a:fontScheme name="Zea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0629529B-D61F-4CA2-8B3F-4CB5ED9AC818}" vid="{CF0482A3-DAA7-4A66-9D05-9D5782D2D785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TemplafyTemplateConfiguration>{"elementsMetadata":[],"transformationConfigurations":[],"enableDocumentContentUpdater":true,"version":"1.2"}</TemplafyTemplateConfiguratio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194D2B0AECB742B7E4B8E3B27D9CCF" ma:contentTypeVersion="10" ma:contentTypeDescription="Opret et nyt dokument." ma:contentTypeScope="" ma:versionID="9d9b3eb10a31f6438a32fae849661369">
  <xsd:schema xmlns:xsd="http://www.w3.org/2001/XMLSchema" xmlns:xs="http://www.w3.org/2001/XMLSchema" xmlns:p="http://schemas.microsoft.com/office/2006/metadata/properties" xmlns:ns3="f7b946f2-60cf-4e95-a05f-542cd761d733" xmlns:ns4="106f563f-f301-471e-a8c8-8dbfd02567ff" targetNamespace="http://schemas.microsoft.com/office/2006/metadata/properties" ma:root="true" ma:fieldsID="12e64d066ffb309f0562fc83f0c0cc10" ns3:_="" ns4:_="">
    <xsd:import namespace="f7b946f2-60cf-4e95-a05f-542cd761d733"/>
    <xsd:import namespace="106f563f-f301-471e-a8c8-8dbfd02567f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946f2-60cf-4e95-a05f-542cd761d7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værdi for deling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f563f-f301-471e-a8c8-8dbfd02567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5D1FCF-7870-4B35-A9A7-0DE812F2EFD8}">
  <ds:schemaRefs>
    <ds:schemaRef ds:uri="http://purl.org/dc/dcmitype/"/>
    <ds:schemaRef ds:uri="http://schemas.microsoft.com/office/infopath/2007/PartnerControls"/>
    <ds:schemaRef ds:uri="106f563f-f301-471e-a8c8-8dbfd02567f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7b946f2-60cf-4e95-a05f-542cd761d73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29C588-5F38-4EC0-9F5C-9C2879B9564A}">
  <ds:schemaRefs/>
</ds:datastoreItem>
</file>

<file path=customXml/itemProps3.xml><?xml version="1.0" encoding="utf-8"?>
<ds:datastoreItem xmlns:ds="http://schemas.openxmlformats.org/officeDocument/2006/customXml" ds:itemID="{8F8D347F-F951-4F00-96EC-FD3E32AA2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b946f2-60cf-4e95-a05f-542cd761d733"/>
    <ds:schemaRef ds:uri="106f563f-f301-471e-a8c8-8dbfd02567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940586C-F41D-4BFD-A50D-BFE51E392D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552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Blank</vt:lpstr>
      <vt:lpstr>Training models: Learning</vt:lpstr>
      <vt:lpstr>Learning curves</vt:lpstr>
      <vt:lpstr>Learning curves - examples</vt:lpstr>
      <vt:lpstr>Learning curves – recognizing underfit</vt:lpstr>
      <vt:lpstr>Learning curves – recognizing overfit</vt:lpstr>
      <vt:lpstr>Learning curves – comparing underfit and overfit</vt:lpstr>
      <vt:lpstr>Regularized models</vt:lpstr>
      <vt:lpstr>Ridge Regression</vt:lpstr>
      <vt:lpstr>Lasso Regression</vt:lpstr>
      <vt:lpstr>Elastic Net</vt:lpstr>
      <vt:lpstr>Early Stopping – stop learning when validation is best</vt:lpstr>
      <vt:lpstr>Early stopping – SGDRegressor example</vt:lpstr>
      <vt:lpstr>Learning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2020-03-08T11:33:10Z</dcterms:created>
  <dcterms:modified xsi:type="dcterms:W3CDTF">2021-10-06T21:22:57Z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0x010100E4194D2B0AECB742B7E4B8E3B27D9CCF</vt:lpwstr>
  </property>
</Properties>
</file>